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4" r:id="rId2"/>
    <p:sldId id="335" r:id="rId3"/>
    <p:sldId id="320" r:id="rId4"/>
    <p:sldId id="334" r:id="rId5"/>
    <p:sldId id="330" r:id="rId6"/>
    <p:sldId id="311" r:id="rId7"/>
    <p:sldId id="306" r:id="rId8"/>
    <p:sldId id="329" r:id="rId9"/>
  </p:sldIdLst>
  <p:sldSz cx="9144000" cy="6858000" type="screen4x3"/>
  <p:notesSz cx="6858000" cy="9144000"/>
  <p:defaultTextStyle>
    <a:defPPr>
      <a:defRPr lang="ms-MY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9391"/>
    <a:srgbClr val="FFFFFF"/>
    <a:srgbClr val="6699FF"/>
    <a:srgbClr val="2D73FF"/>
    <a:srgbClr val="0055FE"/>
    <a:srgbClr val="3D72B8"/>
    <a:srgbClr val="5158A3"/>
    <a:srgbClr val="FECC32"/>
    <a:srgbClr val="D9A601"/>
    <a:srgbClr val="EDB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62" autoAdjust="0"/>
    <p:restoredTop sz="88069" autoAdjust="0"/>
  </p:normalViewPr>
  <p:slideViewPr>
    <p:cSldViewPr showGuides="1">
      <p:cViewPr varScale="1">
        <p:scale>
          <a:sx n="81" d="100"/>
          <a:sy n="81" d="100"/>
        </p:scale>
        <p:origin x="-19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CD142-5850-E248-B5B1-AA3A2C06C8DC}" type="datetimeFigureOut">
              <a:rPr lang="fr-FR" smtClean="0"/>
              <a:t>13/05/2015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B2BBC-68A5-1E4B-B0A9-6612479CEF4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4031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D2380-E258-4037-BFCA-402EA7EBC9DE}" type="datetimeFigureOut">
              <a:rPr lang="ms-MY" smtClean="0"/>
              <a:t>13/05/2015</a:t>
            </a:fld>
            <a:endParaRPr lang="ms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ms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9EF49-5B54-4C78-AD5B-7FF2C2B876DD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956021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78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3911" algn="l" defTabSz="7678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7822" algn="l" defTabSz="7678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51733" algn="l" defTabSz="7678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35643" algn="l" defTabSz="7678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19554" algn="l" defTabSz="7678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03465" algn="l" defTabSz="7678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87376" algn="l" defTabSz="7678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71287" algn="l" defTabSz="76782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 smtClean="0"/>
              <a:t>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9EF49-5B54-4C78-AD5B-7FF2C2B876DD}" type="slidenum">
              <a:rPr lang="ms-MY" smtClean="0"/>
              <a:t>1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879991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9EF49-5B54-4C78-AD5B-7FF2C2B876DD}" type="slidenum">
              <a:rPr lang="ms-MY" smtClean="0"/>
              <a:t>2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879991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9EF49-5B54-4C78-AD5B-7FF2C2B876DD}" type="slidenum">
              <a:rPr lang="ms-MY" smtClean="0"/>
              <a:t>3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4171196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9EF49-5B54-4C78-AD5B-7FF2C2B876DD}" type="slidenum">
              <a:rPr lang="ms-MY" smtClean="0"/>
              <a:t>5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798971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9EF49-5B54-4C78-AD5B-7FF2C2B876DD}" type="slidenum">
              <a:rPr lang="ms-MY" smtClean="0"/>
              <a:t>6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09705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9EF49-5B54-4C78-AD5B-7FF2C2B876DD}" type="slidenum">
              <a:rPr lang="ms-MY" smtClean="0"/>
              <a:t>7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237977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9EF49-5B54-4C78-AD5B-7FF2C2B876DD}" type="slidenum">
              <a:rPr lang="ms-MY" smtClean="0"/>
              <a:t>8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753890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910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9220" y="5516650"/>
            <a:ext cx="4358788" cy="259178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79984" y="5516650"/>
            <a:ext cx="4358788" cy="259178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8653" y="189391"/>
            <a:ext cx="863871" cy="113872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25299" y="-818488"/>
            <a:ext cx="9610565" cy="935887"/>
          </a:xfrm>
          <a:prstGeom prst="rect">
            <a:avLst/>
          </a:prstGeom>
          <a:solidFill>
            <a:srgbClr val="479391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782" tIns="38391" rIns="76782" bIns="38391"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719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BREA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661" y="2781078"/>
            <a:ext cx="4398735" cy="3989204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661" y="45408"/>
            <a:ext cx="4394381" cy="26129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8653" y="117399"/>
            <a:ext cx="863871" cy="113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8653" y="189391"/>
            <a:ext cx="863871" cy="113872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125299" y="-818488"/>
            <a:ext cx="9610565" cy="935887"/>
          </a:xfrm>
          <a:prstGeom prst="rect">
            <a:avLst/>
          </a:prstGeom>
          <a:solidFill>
            <a:srgbClr val="479391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782" tIns="38391" rIns="76782" bIns="38391"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63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5299" y="-818488"/>
            <a:ext cx="9610565" cy="935887"/>
          </a:xfrm>
          <a:prstGeom prst="rect">
            <a:avLst/>
          </a:prstGeom>
          <a:solidFill>
            <a:srgbClr val="479391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782" tIns="38391" rIns="76782" bIns="38391"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25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571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102396" tIns="51198" rIns="102396" bIns="5119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02396" tIns="51198" rIns="102396" bIns="5119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2133600" cy="365125"/>
          </a:xfrm>
          <a:prstGeom prst="rect">
            <a:avLst/>
          </a:prstGeom>
        </p:spPr>
        <p:txBody>
          <a:bodyPr vert="horz" lIns="102396" tIns="51198" rIns="102396" bIns="5119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37AEA-25B3-4408-B093-6DDA4600CD91}" type="datetimeFigureOut">
              <a:rPr lang="ms-MY" smtClean="0"/>
              <a:t>13/05/2015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102396" tIns="51198" rIns="102396" bIns="5119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102396" tIns="51198" rIns="102396" bIns="51198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D9F6E-FF3A-42BE-A0D3-BF3E5ED04CA3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50199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51" r:id="rId4"/>
    <p:sldLayoutId id="2147483660" r:id="rId5"/>
    <p:sldLayoutId id="2147483654" r:id="rId6"/>
  </p:sldLayoutIdLst>
  <p:timing>
    <p:tnLst>
      <p:par>
        <p:cTn id="1" dur="indefinite" restart="never" nodeType="tmRoot"/>
      </p:par>
    </p:tnLst>
  </p:timing>
  <p:txStyles>
    <p:titleStyle>
      <a:lvl1pPr algn="ctr" defTabSz="102396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987" indent="-383987" algn="l" defTabSz="102396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1973" indent="-319990" algn="l" defTabSz="1023967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959" indent="-255992" algn="l" defTabSz="102396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91942" indent="-255992" algn="l" defTabSz="1023967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3926" indent="-255992" algn="l" defTabSz="1023967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s-MY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toekomstatelierdelavenir.com" TargetMode="External"/><Relationship Id="rId3" Type="http://schemas.openxmlformats.org/officeDocument/2006/relationships/hyperlink" Target="http://www.toekomstatelierdelavenir.com" TargetMode="External"/><Relationship Id="rId7" Type="http://schemas.openxmlformats.org/officeDocument/2006/relationships/hyperlink" Target="https://www.linkedin.com/company/toekomstatelierdelaveni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user/ToekomstATELIER" TargetMode="External"/><Relationship Id="rId11" Type="http://schemas.openxmlformats.org/officeDocument/2006/relationships/image" Target="../media/image14.png"/><Relationship Id="rId5" Type="http://schemas.openxmlformats.org/officeDocument/2006/relationships/hyperlink" Target="https://twitter.com/ToekomstAtelier" TargetMode="External"/><Relationship Id="rId10" Type="http://schemas.openxmlformats.org/officeDocument/2006/relationships/image" Target="../media/image13.png"/><Relationship Id="rId4" Type="http://schemas.openxmlformats.org/officeDocument/2006/relationships/hyperlink" Target="https://www.facebook.com/ToekomstATELIERdelAvenir" TargetMode="External"/><Relationship Id="rId9" Type="http://schemas.openxmlformats.org/officeDocument/2006/relationships/hyperlink" Target="mailto:sofie@toekomstatelierdelavenir.com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04" y="477355"/>
            <a:ext cx="3113292" cy="330123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51520" y="4652853"/>
            <a:ext cx="8784976" cy="1616415"/>
          </a:xfrm>
          <a:prstGeom prst="rect">
            <a:avLst/>
          </a:prstGeom>
          <a:noFill/>
        </p:spPr>
        <p:txBody>
          <a:bodyPr wrap="square" lIns="76782" tIns="38391" rIns="76782" bIns="38391" rtlCol="0">
            <a:spAutoFit/>
          </a:bodyPr>
          <a:lstStyle/>
          <a:p>
            <a:pPr algn="ctr"/>
            <a:r>
              <a:rPr lang="fr-FR" b="1" dirty="0"/>
              <a:t>EUROPEAN CONFERENCE ON EARLY SCHOOL LEAVING AND YOUTH UNEMPLOYMENT - 8 MAY </a:t>
            </a:r>
            <a:r>
              <a:rPr lang="fr-FR" b="1" dirty="0" smtClean="0"/>
              <a:t>2015 - </a:t>
            </a:r>
          </a:p>
          <a:p>
            <a:pPr algn="ctr"/>
            <a:r>
              <a:rPr lang="fr-FR" b="1" dirty="0" smtClean="0"/>
              <a:t>WORKSHOP  PREVENTION</a:t>
            </a:r>
          </a:p>
          <a:p>
            <a:pPr algn="ctr"/>
            <a:endParaRPr lang="fr-FR" dirty="0"/>
          </a:p>
          <a:p>
            <a:pPr algn="ctr"/>
            <a:r>
              <a:rPr lang="fr-FR" i="1" dirty="0" smtClean="0"/>
              <a:t>Sofie </a:t>
            </a:r>
            <a:r>
              <a:rPr lang="fr-FR" i="1" dirty="0" err="1" smtClean="0"/>
              <a:t>Foets</a:t>
            </a:r>
            <a:r>
              <a:rPr lang="fr-FR" i="1" dirty="0" smtClean="0"/>
              <a:t>, </a:t>
            </a:r>
            <a:r>
              <a:rPr lang="fr-FR" i="1" dirty="0" err="1" smtClean="0"/>
              <a:t>Founding</a:t>
            </a:r>
            <a:r>
              <a:rPr lang="fr-FR" i="1" dirty="0" smtClean="0"/>
              <a:t> </a:t>
            </a:r>
            <a:r>
              <a:rPr lang="fr-FR" i="1" dirty="0" err="1" smtClean="0"/>
              <a:t>Director</a:t>
            </a:r>
            <a:r>
              <a:rPr lang="fr-FR" i="1" dirty="0" smtClean="0"/>
              <a:t> VZW/ ASBL </a:t>
            </a:r>
            <a:r>
              <a:rPr lang="fr-FR" i="1" dirty="0" err="1" smtClean="0"/>
              <a:t>ToekomstATELIERdelAvenir</a:t>
            </a:r>
            <a:r>
              <a:rPr lang="fr-FR" i="1" dirty="0" smtClean="0"/>
              <a:t> (or TADA)</a:t>
            </a:r>
          </a:p>
        </p:txBody>
      </p:sp>
    </p:spTree>
    <p:extLst>
      <p:ext uri="{BB962C8B-B14F-4D97-AF65-F5344CB8AC3E}">
        <p14:creationId xmlns:p14="http://schemas.microsoft.com/office/powerpoint/2010/main" val="2338229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851920" y="791843"/>
            <a:ext cx="5112568" cy="5355899"/>
          </a:xfrm>
          <a:prstGeom prst="rect">
            <a:avLst/>
          </a:prstGeom>
          <a:noFill/>
        </p:spPr>
        <p:txBody>
          <a:bodyPr wrap="square" lIns="76782" tIns="38391" rIns="76782" bIns="38391" rtlCol="0">
            <a:spAutoFit/>
          </a:bodyPr>
          <a:lstStyle/>
          <a:p>
            <a:pPr algn="ctr"/>
            <a:endParaRPr lang="en-US" altLang="fr-FR" sz="1700" dirty="0">
              <a:solidFill>
                <a:schemeClr val="tx1">
                  <a:lumMod val="85000"/>
                  <a:lumOff val="15000"/>
                </a:schemeClr>
              </a:solidFill>
              <a:latin typeface="Gill Sans"/>
            </a:endParaRPr>
          </a:p>
          <a:p>
            <a:pPr algn="ctr"/>
            <a:r>
              <a:rPr lang="en-US" altLang="fr-F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VZW/ASBL </a:t>
            </a:r>
            <a:r>
              <a:rPr lang="en-US" altLang="fr-FR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ToekomstATELIERdelAvenir</a:t>
            </a:r>
            <a:r>
              <a:rPr lang="en-US" altLang="fr-F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 (TADA) offers supplementary, voluntary, </a:t>
            </a:r>
            <a:r>
              <a:rPr lang="en-US" altLang="fr-FR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motivation-centered education </a:t>
            </a:r>
            <a:r>
              <a:rPr lang="en-US" altLang="fr-F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to </a:t>
            </a:r>
            <a:r>
              <a:rPr lang="en-US" altLang="fr-FR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children aged 10 to 14 from underprivileged neighborhoods  </a:t>
            </a:r>
            <a:endParaRPr lang="en-US" altLang="fr-FR" sz="1700" b="1" dirty="0" smtClean="0">
              <a:solidFill>
                <a:schemeClr val="tx1">
                  <a:lumMod val="85000"/>
                  <a:lumOff val="15000"/>
                </a:schemeClr>
              </a:solidFill>
              <a:latin typeface="Gill Sans"/>
            </a:endParaRPr>
          </a:p>
          <a:p>
            <a:pPr algn="ctr"/>
            <a:r>
              <a:rPr lang="en-US" altLang="fr-FR" sz="1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(</a:t>
            </a:r>
            <a:r>
              <a:rPr lang="en-US" altLang="fr-FR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in Brussels). </a:t>
            </a:r>
          </a:p>
          <a:p>
            <a:pPr algn="ctr"/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  <a:latin typeface="Gill Sans"/>
            </a:endParaRPr>
          </a:p>
          <a:p>
            <a:pPr algn="ctr"/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The curriculum spans over a period of </a:t>
            </a: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2½ years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, courses are given </a:t>
            </a: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every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 </a:t>
            </a: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Saturday 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of the </a:t>
            </a:r>
            <a:r>
              <a:rPr lang="en-US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schoolyear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. </a:t>
            </a:r>
          </a:p>
          <a:p>
            <a:pPr algn="ctr"/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  <a:latin typeface="Gill Sans"/>
            </a:endParaRPr>
          </a:p>
          <a:p>
            <a:pPr algn="ctr"/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Through practical courses, children are given </a:t>
            </a:r>
          </a:p>
          <a:p>
            <a:pPr algn="ctr"/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a pleasant insight into the most diverse professions &amp; society.</a:t>
            </a:r>
          </a:p>
          <a:p>
            <a:pPr algn="ctr"/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 </a:t>
            </a:r>
          </a:p>
          <a:p>
            <a:pPr algn="ctr"/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Courses 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are given </a:t>
            </a: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by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 </a:t>
            </a: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volunteers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 : </a:t>
            </a:r>
            <a:r>
              <a:rPr lang="en-US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role models who are passionate about their job</a:t>
            </a: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: </a:t>
            </a:r>
          </a:p>
          <a:p>
            <a:pPr algn="ctr"/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they are entrepreneurs, engineers, journalists, nurses, (...). </a:t>
            </a:r>
          </a:p>
          <a:p>
            <a:pPr lvl="1">
              <a:defRPr/>
            </a:pPr>
            <a:endParaRPr lang="en-US" sz="1700" dirty="0">
              <a:solidFill>
                <a:schemeClr val="tx1">
                  <a:lumMod val="85000"/>
                  <a:lumOff val="15000"/>
                </a:schemeClr>
              </a:solidFill>
              <a:latin typeface="Gill Sans"/>
            </a:endParaRPr>
          </a:p>
          <a:p>
            <a:endParaRPr lang="nl-BE" dirty="0"/>
          </a:p>
        </p:txBody>
      </p:sp>
      <p:sp>
        <p:nvSpPr>
          <p:cNvPr id="3" name="Tekstvak 2"/>
          <p:cNvSpPr txBox="1"/>
          <p:nvPr/>
        </p:nvSpPr>
        <p:spPr>
          <a:xfrm>
            <a:off x="360628" y="405364"/>
            <a:ext cx="3635308" cy="754640"/>
          </a:xfrm>
          <a:prstGeom prst="rect">
            <a:avLst/>
          </a:prstGeom>
          <a:noFill/>
        </p:spPr>
        <p:txBody>
          <a:bodyPr wrap="square" lIns="76782" tIns="38391" rIns="76782" bIns="38391" rtlCol="0">
            <a:spAutoFit/>
          </a:bodyPr>
          <a:lstStyle/>
          <a:p>
            <a:r>
              <a:rPr lang="en-US" sz="2400" b="1" dirty="0" smtClean="0">
                <a:solidFill>
                  <a:srgbClr val="479391"/>
                </a:solidFill>
                <a:latin typeface="Gill Sans"/>
                <a:cs typeface="Gill Sans"/>
              </a:rPr>
              <a:t>What does TADA do? </a:t>
            </a:r>
            <a:endParaRPr lang="en-US" sz="2400" b="1" dirty="0">
              <a:solidFill>
                <a:srgbClr val="479391"/>
              </a:solidFill>
              <a:latin typeface="Gill Sans"/>
              <a:cs typeface="Gill Sans"/>
            </a:endParaRPr>
          </a:p>
          <a:p>
            <a:endParaRPr lang="en-US" b="1" dirty="0">
              <a:solidFill>
                <a:srgbClr val="479391"/>
              </a:solidFill>
              <a:latin typeface="Gill Sans"/>
              <a:cs typeface="Gill San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738572" y="5444758"/>
            <a:ext cx="8206775" cy="1570248"/>
          </a:xfrm>
          <a:prstGeom prst="rect">
            <a:avLst/>
          </a:prstGeom>
          <a:noFill/>
        </p:spPr>
        <p:txBody>
          <a:bodyPr wrap="square" lIns="76782" tIns="38391" rIns="76782" bIns="38391" rtlCol="0">
            <a:spAutoFit/>
          </a:bodyPr>
          <a:lstStyle/>
          <a:p>
            <a:pPr algn="ctr"/>
            <a:endParaRPr lang="nl-BE" sz="1700" dirty="0">
              <a:latin typeface="Gill Sans"/>
            </a:endParaRPr>
          </a:p>
          <a:p>
            <a:pPr algn="ctr"/>
            <a:endParaRPr lang="nl-BE" sz="1700" dirty="0">
              <a:latin typeface="Gill Sans"/>
            </a:endParaRPr>
          </a:p>
          <a:p>
            <a:pPr algn="ctr"/>
            <a:endParaRPr lang="nl-BE" sz="1700" dirty="0">
              <a:latin typeface="Gill Sans"/>
            </a:endParaRPr>
          </a:p>
          <a:p>
            <a:pPr algn="ctr"/>
            <a:r>
              <a:rPr lang="nl-BE" sz="1300" i="1" dirty="0">
                <a:latin typeface="Gill Sans"/>
              </a:rPr>
              <a:t>TADA : </a:t>
            </a:r>
            <a:r>
              <a:rPr lang="nl-BE" sz="1300" i="1" dirty="0" smtClean="0">
                <a:latin typeface="Gill Sans"/>
              </a:rPr>
              <a:t> Winner </a:t>
            </a:r>
            <a:r>
              <a:rPr lang="nl-BE" sz="1300" i="1" dirty="0">
                <a:latin typeface="Gill Sans"/>
              </a:rPr>
              <a:t>of Queen Paola Foundation for Extrascolar Education (award 2014) </a:t>
            </a:r>
          </a:p>
          <a:p>
            <a:pPr algn="ctr"/>
            <a:r>
              <a:rPr lang="nl-BE" sz="1300" i="1" dirty="0">
                <a:latin typeface="Gill Sans"/>
              </a:rPr>
              <a:t> </a:t>
            </a:r>
          </a:p>
          <a:p>
            <a:r>
              <a:rPr lang="nl-BE" dirty="0" smtClean="0"/>
              <a:t> </a:t>
            </a:r>
            <a:endParaRPr lang="nl-BE" dirty="0"/>
          </a:p>
        </p:txBody>
      </p:sp>
      <p:pic>
        <p:nvPicPr>
          <p:cNvPr id="6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5"/>
            <a:ext cx="3456384" cy="33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31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779912" y="1367186"/>
            <a:ext cx="5364088" cy="4527980"/>
          </a:xfrm>
          <a:prstGeom prst="rect">
            <a:avLst/>
          </a:prstGeom>
          <a:noFill/>
        </p:spPr>
        <p:txBody>
          <a:bodyPr wrap="square" lIns="76782" tIns="38391" rIns="76782" bIns="38391" rtlCol="0">
            <a:spAutoFit/>
          </a:bodyPr>
          <a:lstStyle/>
          <a:p>
            <a:pPr algn="ctr">
              <a:lnSpc>
                <a:spcPct val="130000"/>
              </a:lnSpc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  <a:p>
            <a:pPr algn="ctr">
              <a:lnSpc>
                <a:spcPct val="130000"/>
              </a:lnSpc>
            </a:pPr>
            <a:r>
              <a:rPr lang="en-US" sz="17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TADA shows </a:t>
            </a:r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children how the </a:t>
            </a:r>
            <a:r>
              <a:rPr lang="en-US" sz="17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world functions </a:t>
            </a:r>
          </a:p>
          <a:p>
            <a:pPr algn="ctr">
              <a:lnSpc>
                <a:spcPct val="130000"/>
              </a:lnSpc>
            </a:pPr>
            <a:r>
              <a:rPr lang="en-US" sz="17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so </a:t>
            </a:r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that they can gradually discover </a:t>
            </a:r>
            <a:endParaRPr lang="en-US" sz="1700" i="1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  <a:p>
            <a:pPr algn="ctr">
              <a:lnSpc>
                <a:spcPct val="130000"/>
              </a:lnSpc>
            </a:pPr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w</a:t>
            </a:r>
            <a:r>
              <a:rPr lang="en-US" sz="17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hat the </a:t>
            </a:r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future has in store for them &amp;</a:t>
            </a:r>
            <a:r>
              <a:rPr lang="en-US" sz="17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en-US" sz="17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in </a:t>
            </a:r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which </a:t>
            </a:r>
            <a:r>
              <a:rPr lang="en-US" sz="17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areas their </a:t>
            </a:r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own talents </a:t>
            </a:r>
            <a:r>
              <a:rPr lang="en-US" sz="17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&amp;  </a:t>
            </a:r>
            <a:r>
              <a:rPr lang="en-US" sz="1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interests fit in</a:t>
            </a:r>
          </a:p>
          <a:p>
            <a:pPr algn="ctr">
              <a:lnSpc>
                <a:spcPct val="130000"/>
              </a:lnSpc>
            </a:pPr>
            <a:endParaRPr lang="en-US" sz="1700" dirty="0" smtClean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  <a:p>
            <a:pPr algn="ctr">
              <a:lnSpc>
                <a:spcPct val="130000"/>
              </a:lnSpc>
            </a:pPr>
            <a:r>
              <a:rPr lang="en-US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TADA arms its pupils against demotivation </a:t>
            </a:r>
          </a:p>
          <a:p>
            <a:pPr algn="ctr">
              <a:lnSpc>
                <a:spcPct val="130000"/>
              </a:lnSpc>
            </a:pPr>
            <a:r>
              <a:rPr lang="en-US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&amp; </a:t>
            </a:r>
            <a:r>
              <a:rPr lang="en-US" sz="1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problems like early school drop-out </a:t>
            </a:r>
          </a:p>
          <a:p>
            <a:pPr algn="ctr">
              <a:lnSpc>
                <a:spcPct val="130000"/>
              </a:lnSpc>
            </a:pPr>
            <a:r>
              <a:rPr lang="en-US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by enforcing</a:t>
            </a:r>
          </a:p>
          <a:p>
            <a:pPr algn="ctr">
              <a:lnSpc>
                <a:spcPct val="130000"/>
              </a:lnSpc>
            </a:pP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Gill Sans"/>
              <a:cs typeface="Gill Sans"/>
            </a:endParaRPr>
          </a:p>
          <a:p>
            <a:pPr marL="287933" indent="-287933" algn="ctr">
              <a:lnSpc>
                <a:spcPct val="130000"/>
              </a:lnSpc>
              <a:buFont typeface="Arial"/>
              <a:buChar char="•"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Motivation, self-esteem &amp; a supportive network</a:t>
            </a:r>
          </a:p>
          <a:p>
            <a:pPr marL="287933" indent="-287933" algn="ctr">
              <a:lnSpc>
                <a:spcPct val="130000"/>
              </a:lnSpc>
              <a:buFont typeface="Arial"/>
              <a:buChar char="•"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Knowledge of the society</a:t>
            </a: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/opportunities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/labor market</a:t>
            </a:r>
          </a:p>
          <a:p>
            <a:pPr marL="287933" indent="-287933" algn="ctr">
              <a:lnSpc>
                <a:spcPct val="130000"/>
              </a:lnSpc>
              <a:buFont typeface="Arial"/>
              <a:buChar char="•"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Perspectives &amp; self-knowledge (strengths &amp; interests) </a:t>
            </a:r>
          </a:p>
          <a:p>
            <a:pPr marL="287933" indent="-287933" algn="ctr">
              <a:lnSpc>
                <a:spcPct val="130000"/>
              </a:lnSpc>
              <a:buFont typeface="Arial"/>
              <a:buChar char="•"/>
            </a:pPr>
            <a:r>
              <a:rPr 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Life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or 21</a:t>
            </a:r>
            <a:r>
              <a:rPr lang="en-US" sz="14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st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cs typeface="Gill Sans"/>
              </a:rPr>
              <a:t> century skills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116516" y="405364"/>
            <a:ext cx="7936815" cy="1223853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sz="2000" b="1" dirty="0">
                <a:solidFill>
                  <a:srgbClr val="479391"/>
                </a:solidFill>
                <a:latin typeface="Gill Sans"/>
                <a:cs typeface="Gill Sans"/>
              </a:rPr>
              <a:t>Feeding motivation, self-esteem &amp; knowledge about society, opportunities ‘later’, the own person:  one way to prevent societal problems like early school drop-out ? 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2000" b="1" dirty="0">
              <a:solidFill>
                <a:srgbClr val="479391"/>
              </a:solidFill>
              <a:latin typeface="Gill Sans"/>
              <a:cs typeface="Gill Sans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en-US" sz="2000" b="1" dirty="0">
              <a:solidFill>
                <a:srgbClr val="479391"/>
              </a:solidFill>
              <a:latin typeface="Gill Sans"/>
              <a:cs typeface="Gill Sans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b="1" dirty="0">
              <a:solidFill>
                <a:srgbClr val="479391"/>
              </a:solidFill>
              <a:latin typeface="Gill Sans"/>
              <a:cs typeface="Gill Sans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3599276" cy="32400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528" y="5733256"/>
            <a:ext cx="2935486" cy="385308"/>
          </a:xfrm>
          <a:prstGeom prst="rect">
            <a:avLst/>
          </a:prstGeom>
        </p:spPr>
        <p:txBody>
          <a:bodyPr wrap="square" lIns="76782" tIns="38391" rIns="76782" bIns="38391">
            <a:spAutoFit/>
          </a:bodyPr>
          <a:lstStyle/>
          <a:p>
            <a:pPr algn="ctr"/>
            <a:r>
              <a:rPr lang="en-US" b="1" i="1" dirty="0" smtClean="0">
                <a:solidFill>
                  <a:srgbClr val="479391"/>
                </a:solidFill>
                <a:latin typeface="Gill Sans"/>
                <a:cs typeface="Gill Sans"/>
              </a:rPr>
              <a:t>Yes they can!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686901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oppen Résum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88640"/>
            <a:ext cx="8204422" cy="615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68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Connecteur droit 21"/>
          <p:cNvCxnSpPr/>
          <p:nvPr/>
        </p:nvCxnSpPr>
        <p:spPr>
          <a:xfrm>
            <a:off x="0" y="5660731"/>
            <a:ext cx="9144000" cy="71991"/>
          </a:xfrm>
          <a:prstGeom prst="line">
            <a:avLst/>
          </a:prstGeom>
          <a:ln w="57150" cmpd="sng">
            <a:solidFill>
              <a:srgbClr val="4793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21"/>
          <p:cNvSpPr txBox="1">
            <a:spLocks noChangeAspect="1"/>
          </p:cNvSpPr>
          <p:nvPr/>
        </p:nvSpPr>
        <p:spPr>
          <a:xfrm>
            <a:off x="1187624" y="4724844"/>
            <a:ext cx="1800200" cy="1907248"/>
          </a:xfrm>
          <a:prstGeom prst="ellipse">
            <a:avLst/>
          </a:prstGeom>
          <a:solidFill>
            <a:srgbClr val="479391"/>
          </a:solidFill>
          <a:ln w="76200">
            <a:noFill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endParaRPr lang="ru-RU" sz="1300" b="1" spc="-126" dirty="0">
              <a:solidFill>
                <a:srgbClr val="479391"/>
              </a:solidFill>
              <a:latin typeface="Cambria" pitchFamily="18" charset="0"/>
            </a:endParaRPr>
          </a:p>
        </p:txBody>
      </p:sp>
      <p:sp>
        <p:nvSpPr>
          <p:cNvPr id="15" name="TextBox 21"/>
          <p:cNvSpPr txBox="1">
            <a:spLocks noChangeAspect="1"/>
          </p:cNvSpPr>
          <p:nvPr/>
        </p:nvSpPr>
        <p:spPr>
          <a:xfrm>
            <a:off x="3707904" y="4724844"/>
            <a:ext cx="1728192" cy="1907248"/>
          </a:xfrm>
          <a:prstGeom prst="ellipse">
            <a:avLst/>
          </a:prstGeom>
          <a:solidFill>
            <a:srgbClr val="479391"/>
          </a:solidFill>
          <a:ln w="76200">
            <a:noFill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endParaRPr lang="ru-RU" sz="1300" b="1" spc="-126" dirty="0">
              <a:solidFill>
                <a:srgbClr val="479391"/>
              </a:solidFill>
              <a:latin typeface="Cambria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89508" y="4962687"/>
            <a:ext cx="1484387" cy="862362"/>
          </a:xfrm>
          <a:prstGeom prst="rect">
            <a:avLst/>
          </a:prstGeom>
        </p:spPr>
        <p:txBody>
          <a:bodyPr wrap="square" lIns="76782" tIns="38391" rIns="76782" bIns="38391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Gill Sans"/>
                <a:cs typeface="Gill Sans"/>
              </a:rPr>
              <a:t>20% </a:t>
            </a:r>
          </a:p>
          <a:p>
            <a:pPr algn="ctr"/>
            <a:r>
              <a:rPr lang="en-US" sz="1700" b="1" kern="3000" spc="25" dirty="0">
                <a:solidFill>
                  <a:schemeClr val="bg1"/>
                </a:solidFill>
                <a:latin typeface="Gill Sans"/>
              </a:rPr>
              <a:t>early school </a:t>
            </a:r>
          </a:p>
          <a:p>
            <a:pPr algn="ctr"/>
            <a:r>
              <a:rPr lang="en-US" sz="1700" b="1" kern="3000" spc="25" dirty="0">
                <a:solidFill>
                  <a:schemeClr val="bg1"/>
                </a:solidFill>
                <a:latin typeface="Gill Sans"/>
              </a:rPr>
              <a:t>dropout</a:t>
            </a:r>
            <a:endParaRPr lang="en-US" sz="1700" b="1" kern="3000" spc="25" dirty="0">
              <a:solidFill>
                <a:schemeClr val="bg1"/>
              </a:solidFill>
              <a:latin typeface="ColaborateLight" pitchFamily="50" charset="0"/>
            </a:endParaRPr>
          </a:p>
        </p:txBody>
      </p:sp>
      <p:sp>
        <p:nvSpPr>
          <p:cNvPr id="18" name="TextBox 21"/>
          <p:cNvSpPr txBox="1">
            <a:spLocks noChangeAspect="1"/>
          </p:cNvSpPr>
          <p:nvPr/>
        </p:nvSpPr>
        <p:spPr>
          <a:xfrm>
            <a:off x="6156176" y="4724844"/>
            <a:ext cx="1728191" cy="1907248"/>
          </a:xfrm>
          <a:prstGeom prst="ellipse">
            <a:avLst/>
          </a:prstGeom>
          <a:solidFill>
            <a:srgbClr val="479391"/>
          </a:solidFill>
          <a:ln w="76200">
            <a:noFill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algn="ctr"/>
            <a:endParaRPr lang="ru-RU" sz="1300" b="1" spc="-126" dirty="0">
              <a:solidFill>
                <a:srgbClr val="479391"/>
              </a:solidFill>
              <a:latin typeface="Cambria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3246"/>
            <a:ext cx="9144000" cy="3946302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-1251520"/>
            <a:ext cx="2354613" cy="3671558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170507" y="4962686"/>
            <a:ext cx="1835726" cy="862362"/>
          </a:xfrm>
          <a:prstGeom prst="rect">
            <a:avLst/>
          </a:prstGeom>
          <a:noFill/>
        </p:spPr>
        <p:txBody>
          <a:bodyPr wrap="square" lIns="76782" tIns="38391" rIns="76782" bIns="38391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Gill Sans"/>
              </a:rPr>
              <a:t>30% </a:t>
            </a:r>
          </a:p>
          <a:p>
            <a:pPr algn="ctr"/>
            <a:r>
              <a:rPr lang="en-US" sz="1700" b="1" kern="3000" spc="25" dirty="0">
                <a:solidFill>
                  <a:schemeClr val="bg1"/>
                </a:solidFill>
                <a:latin typeface="Gill Sans"/>
              </a:rPr>
              <a:t>born </a:t>
            </a:r>
          </a:p>
          <a:p>
            <a:pPr algn="ctr"/>
            <a:r>
              <a:rPr lang="en-US" sz="1700" b="1" kern="3000" spc="25" dirty="0">
                <a:solidFill>
                  <a:schemeClr val="bg1"/>
                </a:solidFill>
                <a:latin typeface="Gill Sans"/>
              </a:rPr>
              <a:t>in poverty</a:t>
            </a:r>
            <a:endParaRPr lang="nl-BE" dirty="0">
              <a:latin typeface="Gill Sans"/>
            </a:endParaRPr>
          </a:p>
        </p:txBody>
      </p:sp>
      <p:sp>
        <p:nvSpPr>
          <p:cNvPr id="14" name="Rectangle 7"/>
          <p:cNvSpPr/>
          <p:nvPr/>
        </p:nvSpPr>
        <p:spPr>
          <a:xfrm>
            <a:off x="0" y="45409"/>
            <a:ext cx="5975790" cy="1079335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782" tIns="38391" rIns="76782" bIns="38391" rtlCol="0" anchor="ctr"/>
          <a:lstStyle/>
          <a:p>
            <a:pPr algn="ctr"/>
            <a:endParaRPr lang="fr-FR"/>
          </a:p>
        </p:txBody>
      </p:sp>
      <p:sp>
        <p:nvSpPr>
          <p:cNvPr id="3" name="Tekstvak 2"/>
          <p:cNvSpPr txBox="1"/>
          <p:nvPr/>
        </p:nvSpPr>
        <p:spPr>
          <a:xfrm>
            <a:off x="-1" y="117399"/>
            <a:ext cx="6012161" cy="1216305"/>
          </a:xfrm>
          <a:prstGeom prst="rect">
            <a:avLst/>
          </a:prstGeom>
          <a:noFill/>
        </p:spPr>
        <p:txBody>
          <a:bodyPr wrap="square" lIns="76782" tIns="38391" rIns="76782" bIns="38391" rtlCol="0">
            <a:spAutoFit/>
          </a:bodyPr>
          <a:lstStyle/>
          <a:p>
            <a:pPr algn="ctr"/>
            <a:r>
              <a:rPr lang="nl-BE" sz="1800" b="1" dirty="0" smtClean="0">
                <a:solidFill>
                  <a:srgbClr val="479391"/>
                </a:solidFill>
                <a:latin typeface="Gill Sans"/>
                <a:cs typeface="Gill Sans"/>
              </a:rPr>
              <a:t>Launch in Bxl (SJTN) of bilingual TADA in 12-13</a:t>
            </a:r>
          </a:p>
          <a:p>
            <a:pPr algn="ctr"/>
            <a:r>
              <a:rPr lang="nl-BE" sz="1800" b="1" dirty="0">
                <a:solidFill>
                  <a:srgbClr val="479391"/>
                </a:solidFill>
                <a:latin typeface="Gill Sans"/>
                <a:cs typeface="Gill Sans"/>
              </a:rPr>
              <a:t>  </a:t>
            </a:r>
            <a:r>
              <a:rPr lang="nl-BE" sz="1800" b="1" dirty="0" smtClean="0">
                <a:solidFill>
                  <a:srgbClr val="479391"/>
                </a:solidFill>
                <a:latin typeface="Gill Sans"/>
                <a:cs typeface="Gill Sans"/>
              </a:rPr>
              <a:t>In school year 15-16 : 250 children reached</a:t>
            </a:r>
          </a:p>
          <a:p>
            <a:pPr algn="ctr"/>
            <a:r>
              <a:rPr lang="nl-BE" sz="1800" b="1" dirty="0" smtClean="0">
                <a:solidFill>
                  <a:srgbClr val="479391"/>
                </a:solidFill>
                <a:latin typeface="Gill Sans"/>
                <a:cs typeface="Gill Sans"/>
              </a:rPr>
              <a:t>GOAL:min. 1000 children asap in poorest areas Bxl </a:t>
            </a:r>
          </a:p>
          <a:p>
            <a:endParaRPr lang="nl-BE" dirty="0" smtClean="0">
              <a:solidFill>
                <a:srgbClr val="479391"/>
              </a:solidFill>
              <a:latin typeface="Gill Sans"/>
              <a:cs typeface="Gill Sans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6057169" y="4990958"/>
            <a:ext cx="1835726" cy="862362"/>
          </a:xfrm>
          <a:prstGeom prst="rect">
            <a:avLst/>
          </a:prstGeom>
          <a:noFill/>
        </p:spPr>
        <p:txBody>
          <a:bodyPr wrap="square" lIns="76782" tIns="38391" rIns="76782" bIns="38391" rtlCol="0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  <a:latin typeface="Gill Sans"/>
              </a:rPr>
              <a:t>30% </a:t>
            </a:r>
          </a:p>
          <a:p>
            <a:pPr algn="ctr"/>
            <a:r>
              <a:rPr lang="en-US" sz="1700" b="1" dirty="0">
                <a:solidFill>
                  <a:schemeClr val="bg1"/>
                </a:solidFill>
                <a:latin typeface="Gill Sans"/>
              </a:rPr>
              <a:t>u</a:t>
            </a:r>
            <a:r>
              <a:rPr lang="en-US" sz="1700" b="1" dirty="0" smtClean="0">
                <a:solidFill>
                  <a:schemeClr val="bg1"/>
                </a:solidFill>
                <a:latin typeface="Gill Sans"/>
              </a:rPr>
              <a:t>nder 25 </a:t>
            </a:r>
            <a:r>
              <a:rPr lang="en-US" sz="1700" b="1" dirty="0">
                <a:solidFill>
                  <a:schemeClr val="bg1"/>
                </a:solidFill>
                <a:latin typeface="Gill Sans"/>
              </a:rPr>
              <a:t>unemployed</a:t>
            </a:r>
            <a:endParaRPr lang="nl-BE" dirty="0">
              <a:latin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31008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576596" y="1159337"/>
            <a:ext cx="4157379" cy="871595"/>
          </a:xfrm>
          <a:prstGeom prst="rect">
            <a:avLst/>
          </a:prstGeom>
        </p:spPr>
        <p:txBody>
          <a:bodyPr wrap="square" lIns="76782" tIns="38391" rIns="76782" bIns="38391">
            <a:spAutoFit/>
          </a:bodyPr>
          <a:lstStyle>
            <a:defPPr>
              <a:defRPr lang="ms-MY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en-US" b="1" spc="-252" dirty="0">
                <a:solidFill>
                  <a:srgbClr val="479391"/>
                </a:solidFill>
                <a:latin typeface="Gill Sans"/>
                <a:cs typeface="Gill Sans"/>
              </a:rPr>
              <a:t>Why? </a:t>
            </a:r>
          </a:p>
          <a:p>
            <a:pPr algn="ctr">
              <a:lnSpc>
                <a:spcPct val="70000"/>
              </a:lnSpc>
            </a:pPr>
            <a:endParaRPr lang="en-US" b="1" spc="-252" dirty="0">
              <a:solidFill>
                <a:srgbClr val="479391"/>
              </a:solidFill>
              <a:latin typeface="Gill Sans"/>
              <a:cs typeface="Gill Sans"/>
            </a:endParaRPr>
          </a:p>
          <a:p>
            <a:pPr algn="ctr">
              <a:lnSpc>
                <a:spcPct val="70000"/>
              </a:lnSpc>
            </a:pPr>
            <a:r>
              <a:rPr lang="en-US" b="1" spc="-252" dirty="0">
                <a:solidFill>
                  <a:srgbClr val="479391"/>
                </a:solidFill>
                <a:latin typeface="Gill Sans"/>
                <a:cs typeface="Gill Sans"/>
              </a:rPr>
              <a:t>Raisons d’être TADA </a:t>
            </a:r>
          </a:p>
        </p:txBody>
      </p:sp>
      <p:sp>
        <p:nvSpPr>
          <p:cNvPr id="39" name="TextBox 66"/>
          <p:cNvSpPr txBox="1"/>
          <p:nvPr/>
        </p:nvSpPr>
        <p:spPr>
          <a:xfrm>
            <a:off x="5292081" y="3573099"/>
            <a:ext cx="3185862" cy="600752"/>
          </a:xfrm>
          <a:prstGeom prst="rect">
            <a:avLst/>
          </a:prstGeom>
          <a:noFill/>
        </p:spPr>
        <p:txBody>
          <a:bodyPr wrap="square" lIns="76782" tIns="38391" rIns="76782" bIns="38391" rtlCol="0">
            <a:spAutoFit/>
          </a:bodyPr>
          <a:lstStyle>
            <a:defPPr>
              <a:defRPr lang="ms-MY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kern="3000" spc="34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/>
            </a:r>
            <a:br>
              <a:rPr lang="en-US" sz="1000" kern="3000" spc="34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</a:br>
            <a:r>
              <a:rPr lang="en-US" sz="1000" kern="3000" spc="34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`</a:t>
            </a:r>
          </a:p>
          <a:p>
            <a:pPr algn="ctr"/>
            <a:r>
              <a:rPr lang="en-US" sz="1400" i="1" kern="3000" spc="34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TADA = Eye-opener both for adults &amp; kids</a:t>
            </a:r>
          </a:p>
        </p:txBody>
      </p:sp>
      <p:sp>
        <p:nvSpPr>
          <p:cNvPr id="40" name="TextBox 74"/>
          <p:cNvSpPr txBox="1"/>
          <p:nvPr/>
        </p:nvSpPr>
        <p:spPr>
          <a:xfrm>
            <a:off x="5508104" y="3284984"/>
            <a:ext cx="3361946" cy="385308"/>
          </a:xfrm>
          <a:prstGeom prst="rect">
            <a:avLst/>
          </a:prstGeom>
          <a:noFill/>
        </p:spPr>
        <p:txBody>
          <a:bodyPr wrap="none" lIns="76782" tIns="38391" rIns="76782" bIns="38391" rtlCol="0">
            <a:spAutoFit/>
          </a:bodyPr>
          <a:lstStyle>
            <a:defPPr>
              <a:defRPr lang="ms-MY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Innovative &amp; Enriching concept</a:t>
            </a:r>
            <a:endParaRPr lang="en-US" sz="2000" kern="3000" dirty="0">
              <a:solidFill>
                <a:schemeClr val="tx1">
                  <a:lumMod val="85000"/>
                  <a:lumOff val="1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41" name="TextBox 66"/>
          <p:cNvSpPr txBox="1"/>
          <p:nvPr/>
        </p:nvSpPr>
        <p:spPr>
          <a:xfrm>
            <a:off x="5004049" y="2348880"/>
            <a:ext cx="4139952" cy="923917"/>
          </a:xfrm>
          <a:prstGeom prst="rect">
            <a:avLst/>
          </a:prstGeom>
          <a:noFill/>
        </p:spPr>
        <p:txBody>
          <a:bodyPr wrap="square" lIns="76782" tIns="38391" rIns="76782" bIns="38391" rtlCol="0">
            <a:spAutoFit/>
          </a:bodyPr>
          <a:lstStyle>
            <a:defPPr>
              <a:defRPr lang="ms-MY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kern="3000" spc="34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Families &amp; schools do often not manage on their own </a:t>
            </a:r>
          </a:p>
          <a:p>
            <a:pPr algn="ctr"/>
            <a:r>
              <a:rPr lang="en-US" sz="1400" i="1" kern="3000" spc="34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(no time &amp; tools &amp; expertise)</a:t>
            </a:r>
          </a:p>
          <a:p>
            <a:pPr algn="ctr"/>
            <a:endParaRPr lang="en-US" sz="1400" i="1" kern="3000" spc="34" dirty="0">
              <a:solidFill>
                <a:schemeClr val="tx1">
                  <a:lumMod val="85000"/>
                  <a:lumOff val="15000"/>
                </a:schemeClr>
              </a:solidFill>
              <a:latin typeface="Gill Sans"/>
            </a:endParaRPr>
          </a:p>
          <a:p>
            <a:pPr algn="ctr"/>
            <a:endParaRPr lang="en-US" sz="1300" i="1" kern="3000" spc="34" dirty="0">
              <a:solidFill>
                <a:schemeClr val="tx1">
                  <a:lumMod val="85000"/>
                  <a:lumOff val="1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42" name="TextBox 74"/>
          <p:cNvSpPr txBox="1"/>
          <p:nvPr/>
        </p:nvSpPr>
        <p:spPr>
          <a:xfrm>
            <a:off x="5580112" y="1412776"/>
            <a:ext cx="1782465" cy="816196"/>
          </a:xfrm>
          <a:prstGeom prst="rect">
            <a:avLst/>
          </a:prstGeom>
          <a:noFill/>
        </p:spPr>
        <p:txBody>
          <a:bodyPr wrap="square" lIns="76782" tIns="38391" rIns="76782" bIns="38391" rtlCol="0">
            <a:spAutoFit/>
          </a:bodyPr>
          <a:lstStyle>
            <a:defPPr>
              <a:defRPr lang="ms-MY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kern="3000" dirty="0" smtClean="0">
              <a:solidFill>
                <a:schemeClr val="tx1">
                  <a:lumMod val="85000"/>
                  <a:lumOff val="15000"/>
                </a:schemeClr>
              </a:solidFill>
              <a:latin typeface="Gill Sans"/>
            </a:endParaRPr>
          </a:p>
          <a:p>
            <a:r>
              <a:rPr lang="en-US" sz="2000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Necessity</a:t>
            </a:r>
            <a:r>
              <a:rPr lang="en-US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? </a:t>
            </a:r>
            <a:endParaRPr lang="en-US" kern="3000" dirty="0">
              <a:solidFill>
                <a:schemeClr val="tx1">
                  <a:lumMod val="85000"/>
                  <a:lumOff val="15000"/>
                </a:schemeClr>
              </a:solidFill>
              <a:latin typeface="Colaborate-Medium" pitchFamily="50" charset="0"/>
            </a:endParaRPr>
          </a:p>
        </p:txBody>
      </p:sp>
      <p:sp>
        <p:nvSpPr>
          <p:cNvPr id="44" name="TextBox 74"/>
          <p:cNvSpPr txBox="1"/>
          <p:nvPr/>
        </p:nvSpPr>
        <p:spPr>
          <a:xfrm>
            <a:off x="5436096" y="4869160"/>
            <a:ext cx="3707904" cy="385308"/>
          </a:xfrm>
          <a:prstGeom prst="rect">
            <a:avLst/>
          </a:prstGeom>
          <a:noFill/>
        </p:spPr>
        <p:txBody>
          <a:bodyPr wrap="square" lIns="76782" tIns="38391" rIns="76782" bIns="38391" rtlCol="0">
            <a:spAutoFit/>
          </a:bodyPr>
          <a:lstStyle>
            <a:defPPr>
              <a:defRPr lang="ms-MY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kern="3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</a:rPr>
              <a:t>Best Practice: impact proven in NL</a:t>
            </a:r>
            <a:endParaRPr lang="en-US" sz="2000" kern="3000" dirty="0">
              <a:solidFill>
                <a:schemeClr val="tx1">
                  <a:lumMod val="85000"/>
                  <a:lumOff val="15000"/>
                </a:schemeClr>
              </a:solidFill>
              <a:latin typeface="Colaborate-Medium" pitchFamily="50" charset="0"/>
            </a:endParaRPr>
          </a:p>
        </p:txBody>
      </p:sp>
      <p:sp>
        <p:nvSpPr>
          <p:cNvPr id="49" name="TextBox 66"/>
          <p:cNvSpPr txBox="1"/>
          <p:nvPr/>
        </p:nvSpPr>
        <p:spPr>
          <a:xfrm>
            <a:off x="5256580" y="5229200"/>
            <a:ext cx="3887420" cy="1277861"/>
          </a:xfrm>
          <a:prstGeom prst="rect">
            <a:avLst/>
          </a:prstGeom>
          <a:noFill/>
        </p:spPr>
        <p:txBody>
          <a:bodyPr wrap="square" lIns="76782" tIns="38391" rIns="76782" bIns="38391" rtlCol="0">
            <a:spAutoFit/>
          </a:bodyPr>
          <a:lstStyle>
            <a:defPPr>
              <a:defRPr lang="ms-MY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i="1" kern="3000" spc="34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  </a:t>
            </a:r>
          </a:p>
          <a:p>
            <a:pPr algn="ctr"/>
            <a:r>
              <a:rPr lang="en-US" sz="1400" i="1" kern="3000" spc="34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IMC </a:t>
            </a:r>
            <a:r>
              <a:rPr lang="en-US" sz="1400" i="1" kern="3000" spc="34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Weekendschool</a:t>
            </a:r>
            <a:r>
              <a:rPr lang="en-US" sz="1400" i="1" kern="3000" spc="34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 (Netherlands)</a:t>
            </a:r>
          </a:p>
          <a:p>
            <a:pPr marL="143967" indent="-143967" algn="ctr">
              <a:buFont typeface="Arial" panose="020B0604020202020204" pitchFamily="34" charset="0"/>
              <a:buChar char="•"/>
            </a:pPr>
            <a:r>
              <a:rPr lang="en-US" sz="1400" i="1" kern="3000" spc="34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near to 1000 children/week → impact proven</a:t>
            </a:r>
          </a:p>
          <a:p>
            <a:pPr marL="143967" indent="-143967" algn="ctr">
              <a:buFont typeface="Arial" panose="020B0604020202020204" pitchFamily="34" charset="0"/>
              <a:buChar char="•"/>
            </a:pPr>
            <a:r>
              <a:rPr lang="en-US" sz="1400" i="1" kern="3000" spc="34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international recognition (UN, EU&amp; WISE)</a:t>
            </a:r>
            <a:endParaRPr lang="en-US" sz="1400" kern="3000" spc="34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Gill Sans"/>
            </a:endParaRPr>
          </a:p>
          <a:p>
            <a:pPr marL="143967" indent="-143967" algn="ctr">
              <a:buFont typeface="Arial" panose="020B0604020202020204" pitchFamily="34" charset="0"/>
              <a:buChar char="•"/>
            </a:pPr>
            <a:endParaRPr lang="en-US" sz="1400" kern="3000" spc="34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Gill Sans"/>
            </a:endParaRPr>
          </a:p>
          <a:p>
            <a:pPr marL="143967" indent="-143967" algn="ctr">
              <a:buFont typeface="Arial" panose="020B0604020202020204" pitchFamily="34" charset="0"/>
              <a:buChar char="•"/>
            </a:pPr>
            <a:endParaRPr lang="en-US" sz="900" kern="3000" spc="34" dirty="0">
              <a:solidFill>
                <a:schemeClr val="tx1">
                  <a:lumMod val="85000"/>
                  <a:lumOff val="1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51" name="TextBox 60"/>
          <p:cNvSpPr txBox="1">
            <a:spLocks noChangeAspect="1"/>
          </p:cNvSpPr>
          <p:nvPr/>
        </p:nvSpPr>
        <p:spPr>
          <a:xfrm>
            <a:off x="4841959" y="1701208"/>
            <a:ext cx="559857" cy="746497"/>
          </a:xfrm>
          <a:prstGeom prst="ellipse">
            <a:avLst/>
          </a:prstGeom>
          <a:solidFill>
            <a:srgbClr val="479391"/>
          </a:solidFill>
          <a:ln w="57150">
            <a:noFill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ms-MY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spc="-252" dirty="0">
                <a:solidFill>
                  <a:schemeClr val="bg1"/>
                </a:solidFill>
                <a:latin typeface="Colaborate-Regular" pitchFamily="50" charset="0"/>
              </a:rPr>
              <a:t>01</a:t>
            </a:r>
            <a:endParaRPr lang="ru-RU" sz="3400" spc="-252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2" name="TextBox 61"/>
          <p:cNvSpPr txBox="1">
            <a:spLocks noChangeAspect="1"/>
          </p:cNvSpPr>
          <p:nvPr/>
        </p:nvSpPr>
        <p:spPr>
          <a:xfrm>
            <a:off x="4806208" y="3284984"/>
            <a:ext cx="559857" cy="695893"/>
          </a:xfrm>
          <a:prstGeom prst="ellipse">
            <a:avLst/>
          </a:prstGeom>
          <a:solidFill>
            <a:srgbClr val="479391"/>
          </a:solidFill>
          <a:ln w="57150">
            <a:noFill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ms-MY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spc="-252" dirty="0">
                <a:solidFill>
                  <a:schemeClr val="bg1"/>
                </a:solidFill>
                <a:latin typeface="Colaborate-Regular" pitchFamily="50" charset="0"/>
              </a:rPr>
              <a:t>02</a:t>
            </a:r>
            <a:endParaRPr lang="ru-RU" sz="3400" spc="-252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7" name="TextBox 62"/>
          <p:cNvSpPr txBox="1">
            <a:spLocks noChangeAspect="1"/>
          </p:cNvSpPr>
          <p:nvPr/>
        </p:nvSpPr>
        <p:spPr>
          <a:xfrm>
            <a:off x="4838696" y="4724810"/>
            <a:ext cx="559857" cy="746497"/>
          </a:xfrm>
          <a:prstGeom prst="ellipse">
            <a:avLst/>
          </a:prstGeom>
          <a:solidFill>
            <a:srgbClr val="479391"/>
          </a:solidFill>
          <a:ln w="57150">
            <a:noFill/>
          </a:ln>
          <a:effectLst/>
        </p:spPr>
        <p:txBody>
          <a:bodyPr wrap="none" lIns="0" tIns="0" rIns="0" bIns="0" rtlCol="0" anchor="ctr" anchorCtr="0">
            <a:noAutofit/>
          </a:bodyPr>
          <a:lstStyle>
            <a:defPPr>
              <a:defRPr lang="ms-MY"/>
            </a:defPPr>
            <a:lvl1pPr marL="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72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444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9166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888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610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8332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8053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7775" algn="l" defTabSz="1219444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400" spc="-252" dirty="0">
                <a:solidFill>
                  <a:schemeClr val="bg1"/>
                </a:solidFill>
                <a:latin typeface="Colaborate-Regular" pitchFamily="50" charset="0"/>
              </a:rPr>
              <a:t>03</a:t>
            </a:r>
            <a:endParaRPr lang="ru-RU" sz="3400" spc="-252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3" name="Image 2" descr="TADA groupe tv2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92896"/>
            <a:ext cx="3887420" cy="38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71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292080" y="692696"/>
            <a:ext cx="3347500" cy="5039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479391"/>
                </a:solidFill>
                <a:latin typeface="Gill Sans"/>
                <a:cs typeface="Gill Sans"/>
              </a:rPr>
              <a:t>More info?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73895" y="1629216"/>
            <a:ext cx="3474569" cy="385294"/>
          </a:xfrm>
          <a:prstGeom prst="rect">
            <a:avLst/>
          </a:prstGeom>
          <a:noFill/>
        </p:spPr>
        <p:txBody>
          <a:bodyPr wrap="square" lIns="76769" tIns="38384" rIns="76769" bIns="38384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On our website or social media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292080" y="2277139"/>
            <a:ext cx="3815242" cy="1400957"/>
          </a:xfrm>
          <a:prstGeom prst="rect">
            <a:avLst/>
          </a:prstGeom>
        </p:spPr>
        <p:txBody>
          <a:bodyPr wrap="square" lIns="76769" tIns="38384" rIns="76769" bIns="38384">
            <a:spAutoFit/>
          </a:bodyPr>
          <a:lstStyle/>
          <a:p>
            <a:pPr marL="171450" indent="-171450">
              <a:lnSpc>
                <a:spcPct val="120000"/>
              </a:lnSpc>
              <a:buFont typeface="Arial"/>
              <a:buChar char="•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ea typeface="Segoe UI" pitchFamily="34" charset="0"/>
                <a:cs typeface="Gill Sans"/>
                <a:hlinkClick r:id="rId3"/>
              </a:rPr>
              <a:t>www.toekomstatelierdelavenir.com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Gill Sans"/>
              <a:ea typeface="Segoe UI" pitchFamily="34" charset="0"/>
              <a:cs typeface="Gill Sans"/>
            </a:endParaRPr>
          </a:p>
          <a:p>
            <a:pPr marL="171450" indent="-171450">
              <a:lnSpc>
                <a:spcPct val="120000"/>
              </a:lnSpc>
              <a:buFont typeface="Arial"/>
              <a:buChar char="•"/>
            </a:pP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  <a:hlinkClick r:id="rId4"/>
              </a:rPr>
              <a:t>https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  <a:hlinkClick r:id="rId4"/>
              </a:rPr>
              <a:t>://www.facebook.com/ToekomstATELIERdelAvenir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 </a:t>
            </a:r>
          </a:p>
          <a:p>
            <a:pPr marL="171450" indent="-171450">
              <a:lnSpc>
                <a:spcPct val="120000"/>
              </a:lnSpc>
              <a:buFont typeface="Arial"/>
              <a:buChar char="•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  <a:hlinkClick r:id="rId5"/>
              </a:rPr>
              <a:t>https://twitter.com/ToekomstAtelier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 </a:t>
            </a:r>
          </a:p>
          <a:p>
            <a:pPr marL="171450" indent="-171450">
              <a:lnSpc>
                <a:spcPct val="120000"/>
              </a:lnSpc>
              <a:buFont typeface="Arial"/>
              <a:buChar char="•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  <a:hlinkClick r:id="rId6"/>
              </a:rPr>
              <a:t>https://www.youtube.com/user/ToekomstATELIER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 </a:t>
            </a:r>
          </a:p>
          <a:p>
            <a:pPr marL="171450" indent="-171450">
              <a:lnSpc>
                <a:spcPct val="120000"/>
              </a:lnSpc>
              <a:buFont typeface="Arial"/>
              <a:buChar char="•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  <a:hlinkClick r:id="rId7"/>
              </a:rPr>
              <a:t>https://www.linkedin.com/company/toekomstatelierdelavenir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64088" y="3789040"/>
            <a:ext cx="1354159" cy="539183"/>
          </a:xfrm>
          <a:prstGeom prst="rect">
            <a:avLst/>
          </a:prstGeom>
          <a:noFill/>
        </p:spPr>
        <p:txBody>
          <a:bodyPr wrap="none" lIns="76769" tIns="38384" rIns="76769" bIns="38384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Questions?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cs typeface="Gill Sans"/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64088" y="4365104"/>
            <a:ext cx="3096344" cy="736160"/>
          </a:xfrm>
          <a:prstGeom prst="rect">
            <a:avLst/>
          </a:prstGeom>
        </p:spPr>
        <p:txBody>
          <a:bodyPr wrap="square" lIns="76769" tIns="38384" rIns="76769" bIns="38384">
            <a:spAutoFit/>
          </a:bodyPr>
          <a:lstStyle/>
          <a:p>
            <a:pPr marL="171450" indent="-171450">
              <a:lnSpc>
                <a:spcPct val="120000"/>
              </a:lnSpc>
              <a:buFont typeface="Arial"/>
              <a:buChar char="•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ea typeface="Segoe UI" pitchFamily="34" charset="0"/>
                <a:cs typeface="Gill Sans"/>
                <a:hlinkClick r:id="rId8"/>
              </a:rPr>
              <a:t>info@toekomstatelierdelavenir.com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ea typeface="Segoe UI" pitchFamily="34" charset="0"/>
                <a:cs typeface="Gill Sans"/>
              </a:rPr>
              <a:t> </a:t>
            </a:r>
          </a:p>
          <a:p>
            <a:pPr marL="171450" indent="-171450">
              <a:lnSpc>
                <a:spcPct val="120000"/>
              </a:lnSpc>
              <a:buFont typeface="Arial"/>
              <a:buChar char="•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ea typeface="Segoe UI" pitchFamily="34" charset="0"/>
                <a:cs typeface="Gill Sans"/>
                <a:hlinkClick r:id="rId9"/>
              </a:rPr>
              <a:t>sofie@toekomstatelierdelavenir.com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Gill Sans"/>
              <a:ea typeface="Segoe UI" pitchFamily="34" charset="0"/>
              <a:cs typeface="Gill Sans"/>
            </a:endParaRPr>
          </a:p>
          <a:p>
            <a:pPr marL="171450" indent="-171450">
              <a:lnSpc>
                <a:spcPct val="120000"/>
              </a:lnSpc>
              <a:buFont typeface="Arial"/>
              <a:buChar char="•"/>
            </a:pP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ea typeface="Segoe UI" pitchFamily="34" charset="0"/>
                <a:cs typeface="Gill Sans"/>
              </a:rPr>
              <a:t>Or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"/>
                <a:ea typeface="Segoe UI" pitchFamily="34" charset="0"/>
                <a:cs typeface="Gill Sans"/>
              </a:rPr>
              <a:t>+32 2781 0032 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  <a:latin typeface="Gill Sans"/>
              <a:cs typeface="Gill San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14620" y="1753611"/>
            <a:ext cx="5057841" cy="4070692"/>
            <a:chOff x="336947" y="1950447"/>
            <a:chExt cx="6745544" cy="407163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7" y="1950447"/>
              <a:ext cx="6745544" cy="407163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129035" y="2160307"/>
              <a:ext cx="5184576" cy="324036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Image 5" descr="Capture d’écran 2014-05-14 à 02.57.56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2133157"/>
            <a:ext cx="3546351" cy="295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45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427984" y="1341251"/>
            <a:ext cx="4716016" cy="3278409"/>
          </a:xfrm>
          <a:prstGeom prst="rect">
            <a:avLst/>
          </a:prstGeom>
          <a:noFill/>
        </p:spPr>
        <p:txBody>
          <a:bodyPr wrap="square" lIns="76782" tIns="38391" rIns="76782" bIns="38391" rtlCol="0">
            <a:spAutoFit/>
          </a:bodyPr>
          <a:lstStyle/>
          <a:p>
            <a:pPr lvl="1" algn="ctr"/>
            <a:r>
              <a:rPr lang="en-US" dirty="0" smtClean="0">
                <a:latin typeface="Gill Sans"/>
                <a:cs typeface="Gill Sans"/>
              </a:rPr>
              <a:t> </a:t>
            </a:r>
            <a:r>
              <a:rPr lang="en-US" sz="1800" dirty="0" smtClean="0">
                <a:latin typeface="Gill Sans"/>
                <a:cs typeface="Gill Sans"/>
              </a:rPr>
              <a:t>Facilitate cooperation between schools &amp;  other actors caring about the development of youth, as civil society </a:t>
            </a:r>
            <a:r>
              <a:rPr lang="en-US" sz="1800" dirty="0">
                <a:latin typeface="Gill Sans"/>
                <a:cs typeface="Gill Sans"/>
              </a:rPr>
              <a:t>involvement </a:t>
            </a:r>
            <a:r>
              <a:rPr lang="en-US" sz="1800" dirty="0" smtClean="0">
                <a:latin typeface="Gill Sans"/>
                <a:cs typeface="Gill Sans"/>
              </a:rPr>
              <a:t>in education is valuable </a:t>
            </a:r>
            <a:r>
              <a:rPr lang="en-US" sz="1800" dirty="0">
                <a:latin typeface="Gill Sans"/>
                <a:cs typeface="Gill Sans"/>
              </a:rPr>
              <a:t>&amp;</a:t>
            </a:r>
            <a:r>
              <a:rPr lang="en-US" sz="1800" dirty="0" smtClean="0">
                <a:latin typeface="Gill Sans"/>
                <a:cs typeface="Gill Sans"/>
              </a:rPr>
              <a:t> needed</a:t>
            </a:r>
          </a:p>
          <a:p>
            <a:pPr lvl="1" algn="ctr"/>
            <a:endParaRPr lang="en-US" sz="1800" dirty="0">
              <a:latin typeface="Gill Sans"/>
              <a:cs typeface="Gill Sans"/>
            </a:endParaRPr>
          </a:p>
          <a:p>
            <a:pPr lvl="1" algn="ctr"/>
            <a:endParaRPr lang="en-US" sz="1800" dirty="0" smtClean="0">
              <a:latin typeface="Gill Sans"/>
              <a:cs typeface="Gill Sans"/>
            </a:endParaRPr>
          </a:p>
          <a:p>
            <a:pPr lvl="1" algn="ctr"/>
            <a:r>
              <a:rPr lang="en-US" sz="1800" dirty="0" smtClean="0">
                <a:latin typeface="Gill Sans"/>
                <a:cs typeface="Gill Sans"/>
              </a:rPr>
              <a:t>Increase attention in education for positive emotions, motivation- &amp; society-oriented education, ownership, learning via dialogue, &amp; interactive workplace experiences </a:t>
            </a:r>
          </a:p>
          <a:p>
            <a:endParaRPr lang="en-US" sz="1300" dirty="0">
              <a:latin typeface="Gill Sans"/>
              <a:cs typeface="Gill Sans"/>
            </a:endParaRPr>
          </a:p>
          <a:p>
            <a:endParaRPr lang="en-US" sz="1300" dirty="0">
              <a:latin typeface="Gill Sans"/>
              <a:cs typeface="Gill San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51920" y="260648"/>
            <a:ext cx="5831129" cy="503938"/>
          </a:xfrm>
          <a:prstGeom prst="rect">
            <a:avLst/>
          </a:prstGeom>
        </p:spPr>
        <p:txBody>
          <a:bodyPr vert="horz" lIns="76782" tIns="38391" rIns="76782" bIns="38391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kern="3000" spc="25" dirty="0">
                <a:solidFill>
                  <a:srgbClr val="479391"/>
                </a:solidFill>
                <a:latin typeface="Gill Sans"/>
                <a:cs typeface="Gill Sans"/>
              </a:rPr>
              <a:t>Some recommendations?</a:t>
            </a:r>
          </a:p>
        </p:txBody>
      </p:sp>
    </p:spTree>
    <p:extLst>
      <p:ext uri="{BB962C8B-B14F-4D97-AF65-F5344CB8AC3E}">
        <p14:creationId xmlns:p14="http://schemas.microsoft.com/office/powerpoint/2010/main" val="1516244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12404</TotalTime>
  <Words>438</Words>
  <Application>Microsoft Office PowerPoint</Application>
  <PresentationFormat>On-screen Show (4:3)</PresentationFormat>
  <Paragraphs>92</Paragraphs>
  <Slides>8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zameer maliq</dc:creator>
  <cp:lastModifiedBy>De Groof Saskia</cp:lastModifiedBy>
  <cp:revision>2182</cp:revision>
  <cp:lastPrinted>2015-05-07T15:18:45Z</cp:lastPrinted>
  <dcterms:created xsi:type="dcterms:W3CDTF">2013-05-29T17:11:56Z</dcterms:created>
  <dcterms:modified xsi:type="dcterms:W3CDTF">2015-05-13T09:48:54Z</dcterms:modified>
</cp:coreProperties>
</file>